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2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3.jpeg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orldhistory.org/disambiguation/Death/" TargetMode="External" /><Relationship Id="rId2" Type="http://schemas.openxmlformats.org/officeDocument/2006/relationships/hyperlink" Target="https://www.worldhistory.org/Roman_Emperor/" TargetMode="External" /><Relationship Id="rId1" Type="http://schemas.openxmlformats.org/officeDocument/2006/relationships/slideLayout" Target="../slideLayouts/slideLayout1.xml" /><Relationship Id="rId5" Type="http://schemas.openxmlformats.org/officeDocument/2006/relationships/hyperlink" Target="https://www.worldhistory.org/Philip_the_Arab/" TargetMode="External" /><Relationship Id="rId4" Type="http://schemas.openxmlformats.org/officeDocument/2006/relationships/hyperlink" Target="https://www.worldhistory.org/disambiguation/Roman/" TargetMode="Externa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5.jpeg" /><Relationship Id="rId4" Type="http://schemas.openxmlformats.org/officeDocument/2006/relationships/image" Target="../media/image4.jpeg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48000"/>
                <a:hueMod val="106000"/>
                <a:satMod val="140000"/>
                <a:lumMod val="42000"/>
              </a:schemeClr>
              <a:schemeClr val="bg2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D50C3BF-4EC6-4075-8C5A-BB4D93669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12192003" cy="6858001"/>
            <a:chOff x="0" y="-1"/>
            <a:chExt cx="12192003" cy="6858001"/>
          </a:xfrm>
        </p:grpSpPr>
        <p:sp useBgFill="1">
          <p:nvSpPr>
            <p:cNvPr id="11" name="Rectangle 10">
              <a:extLst>
                <a:ext uri="{FF2B5EF4-FFF2-40B4-BE49-F238E27FC236}">
                  <a16:creationId xmlns:a16="http://schemas.microsoft.com/office/drawing/2014/main" id="{AAD5EEF9-647D-437D-909D-552158996D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-1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2">
              <a:extLst>
                <a:ext uri="{FF2B5EF4-FFF2-40B4-BE49-F238E27FC236}">
                  <a16:creationId xmlns:a16="http://schemas.microsoft.com/office/drawing/2014/main" id="{AD572E06-C69D-4C73-907F-E960818C98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 noChangeArrowheads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alphaModFix amt="30000"/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"/>
              <a:ext cx="12192003" cy="6858001"/>
            </a:xfrm>
            <a:prstGeom prst="rect">
              <a:avLst/>
            </a:prstGeom>
            <a:noFill/>
            <a:extLst>
              <a:ext uri="{909E8E84-426E-40dd-AFC4-6F175D3DCCD1}">
                <a14:hiddenFill xmlns="" xmlns:a16="http://schemas.microsoft.com/office/drawing/2014/main" xmlns:a14="http://schemas.microsoft.com/office/drawing/2010/main" xmlns:p14="http://schemas.microsoft.com/office/powerpoint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4BF58B7-480A-A811-3EB1-378E6288D5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0066" y="1122363"/>
            <a:ext cx="5397933" cy="2387600"/>
          </a:xfrm>
        </p:spPr>
        <p:txBody>
          <a:bodyPr>
            <a:normAutofit/>
          </a:bodyPr>
          <a:lstStyle/>
          <a:p>
            <a:r>
              <a:rPr lang="en-US" dirty="0"/>
              <a:t>DIOCLETIAN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24BAC2-B599-86AF-053B-46CB6EDE73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30896" y="3602038"/>
            <a:ext cx="5437103" cy="2728912"/>
          </a:xfrm>
        </p:spPr>
        <p:txBody>
          <a:bodyPr>
            <a:normAutofit/>
          </a:bodyPr>
          <a:lstStyle/>
          <a:p>
            <a:r>
              <a:rPr lang="en-US" sz="2800" cap="none" dirty="0"/>
              <a:t>The Diocletian real name is CAESAR GAIUS AURELIUS VALERIUS DIOCLETIANUS.</a:t>
            </a:r>
            <a:endParaRPr lang="hr-HR" sz="2800" cap="none" dirty="0"/>
          </a:p>
        </p:txBody>
      </p:sp>
      <p:pic>
        <p:nvPicPr>
          <p:cNvPr id="5" name="Picture 4" descr="A statue of a person with a crown&#10;&#10;Description automatically generated">
            <a:extLst>
              <a:ext uri="{FF2B5EF4-FFF2-40B4-BE49-F238E27FC236}">
                <a16:creationId xmlns:a16="http://schemas.microsoft.com/office/drawing/2014/main" id="{3DA3823E-36FB-3C50-EA66-CDB1CE4F29C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281" r="6726" b="1"/>
          <a:stretch/>
        </p:blipFill>
        <p:spPr>
          <a:xfrm>
            <a:off x="-5597" y="10"/>
            <a:ext cx="4635583" cy="6857990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5C427DC4-D0C8-4AD1-971C-C179999E43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2305051" cy="6858001"/>
            <a:chOff x="0" y="0"/>
            <a:chExt cx="2305051" cy="6858001"/>
          </a:xfrm>
          <a:solidFill>
            <a:schemeClr val="tx1">
              <a:alpha val="70000"/>
            </a:schemeClr>
          </a:solidFill>
          <a:effectLst/>
        </p:grpSpPr>
        <p:sp>
          <p:nvSpPr>
            <p:cNvPr id="15" name="Rectangle 5">
              <a:extLst>
                <a:ext uri="{FF2B5EF4-FFF2-40B4-BE49-F238E27FC236}">
                  <a16:creationId xmlns:a16="http://schemas.microsoft.com/office/drawing/2014/main" id="{11827C78-913D-484C-8C41-03DA314252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B6F8B17C-D826-4328-938A-3EA29923DD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39D88DB7-6249-4F7B-BE6A-FCC6D49786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Rectangle 8">
              <a:extLst>
                <a:ext uri="{FF2B5EF4-FFF2-40B4-BE49-F238E27FC236}">
                  <a16:creationId xmlns:a16="http://schemas.microsoft.com/office/drawing/2014/main" id="{756D5198-7167-4B16-AB98-5B4E36925F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DA8DAFD5-0534-4B77-9BDA-835065CBA0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7CA8B15F-CF03-4D11-8AEC-82E80157B1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459FF9F8-7A9B-4AA7-A132-383AF34859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CBA02FB8-E42C-45DA-AAF7-3397620DAD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id="{9929394A-93E2-4CC7-BE87-C83F6A8E7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id="{0D9C5509-FF48-4A4B-93E5-54BB49A4A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id="{8D8D120B-EEA9-48FD-8996-23C6C46E1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id="{3C6F42D5-B202-46C6-8515-D98407842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id="{63970DAE-ED0B-4C16-A738-7D472097C3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id="{3057B46C-1C3D-49B0-BFA0-F8C5242339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id="{48CF20C5-3838-4173-A8B8-B2F2C98F16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id="{ECE30E10-7578-4E62-ACBF-10C479060C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id="{944967BD-A875-4678-99F4-7F57BB00D9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id="{39B8890D-782F-4441-99F8-24D555ADB9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3">
              <a:extLst>
                <a:ext uri="{FF2B5EF4-FFF2-40B4-BE49-F238E27FC236}">
                  <a16:creationId xmlns:a16="http://schemas.microsoft.com/office/drawing/2014/main" id="{BD2843C9-86AC-4823-8D89-66B62F94E2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4">
              <a:extLst>
                <a:ext uri="{FF2B5EF4-FFF2-40B4-BE49-F238E27FC236}">
                  <a16:creationId xmlns:a16="http://schemas.microsoft.com/office/drawing/2014/main" id="{1B519EA3-915E-4EAD-A40F-32168E8E1F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5">
              <a:extLst>
                <a:ext uri="{FF2B5EF4-FFF2-40B4-BE49-F238E27FC236}">
                  <a16:creationId xmlns:a16="http://schemas.microsoft.com/office/drawing/2014/main" id="{7A321902-1E1D-4964-AF8F-D133DEA58C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6">
              <a:extLst>
                <a:ext uri="{FF2B5EF4-FFF2-40B4-BE49-F238E27FC236}">
                  <a16:creationId xmlns:a16="http://schemas.microsoft.com/office/drawing/2014/main" id="{112E54C4-91A4-40EC-9182-578C6684F1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27">
              <a:extLst>
                <a:ext uri="{FF2B5EF4-FFF2-40B4-BE49-F238E27FC236}">
                  <a16:creationId xmlns:a16="http://schemas.microsoft.com/office/drawing/2014/main" id="{8FA627D4-711B-43E1-956F-E83777F1E3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28">
              <a:extLst>
                <a:ext uri="{FF2B5EF4-FFF2-40B4-BE49-F238E27FC236}">
                  <a16:creationId xmlns:a16="http://schemas.microsoft.com/office/drawing/2014/main" id="{A52861B4-1F11-4F96-B2C6-6CF1ABF3EA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8B08E382-69A6-4F49-B9D0-30282ABF20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Freeform 30">
              <a:extLst>
                <a:ext uri="{FF2B5EF4-FFF2-40B4-BE49-F238E27FC236}">
                  <a16:creationId xmlns:a16="http://schemas.microsoft.com/office/drawing/2014/main" id="{C90814EC-520D-44F5-86DC-EC86DC654A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1" name="Freeform 31">
              <a:extLst>
                <a:ext uri="{FF2B5EF4-FFF2-40B4-BE49-F238E27FC236}">
                  <a16:creationId xmlns:a16="http://schemas.microsoft.com/office/drawing/2014/main" id="{F912B22F-31DB-46D6-8E4E-54EBED6B99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051A22F2-66B3-4FF2-89BD-CD02C26814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Rectangle 33">
              <a:extLst>
                <a:ext uri="{FF2B5EF4-FFF2-40B4-BE49-F238E27FC236}">
                  <a16:creationId xmlns:a16="http://schemas.microsoft.com/office/drawing/2014/main" id="{4C2C276D-BE72-4024-971D-6777F9524C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6AFDDC6B-3AFC-48D7-95CF-5FBB511D84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FFAA444D-5CF5-4864-A37F-A111C8FF89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5FF79462-E4F2-48A6-A56D-0D60256382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966D2CEE-D08F-46BC-B14C-93765B5B5B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599A4AD6-C27F-4336-9E88-8C647A23CF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44DF8341-5042-4DC0-BAEF-E3D91FF72E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71762CC7-CB05-40DA-A00C-4E2E248015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1">
              <a:extLst>
                <a:ext uri="{FF2B5EF4-FFF2-40B4-BE49-F238E27FC236}">
                  <a16:creationId xmlns:a16="http://schemas.microsoft.com/office/drawing/2014/main" id="{4F9045FC-8914-48C8-A36C-AAA35E3F4A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Freeform 42">
              <a:extLst>
                <a:ext uri="{FF2B5EF4-FFF2-40B4-BE49-F238E27FC236}">
                  <a16:creationId xmlns:a16="http://schemas.microsoft.com/office/drawing/2014/main" id="{2B8DF617-2AF1-45FE-A0B8-E36B9580A3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3" name="Freeform 43">
              <a:extLst>
                <a:ext uri="{FF2B5EF4-FFF2-40B4-BE49-F238E27FC236}">
                  <a16:creationId xmlns:a16="http://schemas.microsoft.com/office/drawing/2014/main" id="{492D7FF8-46B6-4679-9439-2057238D5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4">
              <a:extLst>
                <a:ext uri="{FF2B5EF4-FFF2-40B4-BE49-F238E27FC236}">
                  <a16:creationId xmlns:a16="http://schemas.microsoft.com/office/drawing/2014/main" id="{33DDE513-207C-49C7-BF67-7526AAAA1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Rectangle 45">
              <a:extLst>
                <a:ext uri="{FF2B5EF4-FFF2-40B4-BE49-F238E27FC236}">
                  <a16:creationId xmlns:a16="http://schemas.microsoft.com/office/drawing/2014/main" id="{ABEE1802-DF83-4775-831C-512B9B0B15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6" name="Freeform 46">
              <a:extLst>
                <a:ext uri="{FF2B5EF4-FFF2-40B4-BE49-F238E27FC236}">
                  <a16:creationId xmlns:a16="http://schemas.microsoft.com/office/drawing/2014/main" id="{3882C4EF-F620-4972-8FB9-B856D2B636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47">
              <a:extLst>
                <a:ext uri="{FF2B5EF4-FFF2-40B4-BE49-F238E27FC236}">
                  <a16:creationId xmlns:a16="http://schemas.microsoft.com/office/drawing/2014/main" id="{531F85E7-F63E-4D39-8088-8195AD2274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48">
              <a:extLst>
                <a:ext uri="{FF2B5EF4-FFF2-40B4-BE49-F238E27FC236}">
                  <a16:creationId xmlns:a16="http://schemas.microsoft.com/office/drawing/2014/main" id="{9ADD32DD-B096-4677-80F8-B92AA01E6E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49">
              <a:extLst>
                <a:ext uri="{FF2B5EF4-FFF2-40B4-BE49-F238E27FC236}">
                  <a16:creationId xmlns:a16="http://schemas.microsoft.com/office/drawing/2014/main" id="{9F1863D8-139F-4C40-BF00-40B6EA0F30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0">
              <a:extLst>
                <a:ext uri="{FF2B5EF4-FFF2-40B4-BE49-F238E27FC236}">
                  <a16:creationId xmlns:a16="http://schemas.microsoft.com/office/drawing/2014/main" id="{41C88777-539F-4497-8ACD-DB5EB48C8C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1">
              <a:extLst>
                <a:ext uri="{FF2B5EF4-FFF2-40B4-BE49-F238E27FC236}">
                  <a16:creationId xmlns:a16="http://schemas.microsoft.com/office/drawing/2014/main" id="{502CEC28-4F28-4576-B919-7262CCC108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2">
              <a:extLst>
                <a:ext uri="{FF2B5EF4-FFF2-40B4-BE49-F238E27FC236}">
                  <a16:creationId xmlns:a16="http://schemas.microsoft.com/office/drawing/2014/main" id="{C9E5198A-7C53-4D62-BA3D-A3AC6FD0FD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3">
              <a:extLst>
                <a:ext uri="{FF2B5EF4-FFF2-40B4-BE49-F238E27FC236}">
                  <a16:creationId xmlns:a16="http://schemas.microsoft.com/office/drawing/2014/main" id="{E9A854AB-3F74-4287-87DC-AF5A568859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4">
              <a:extLst>
                <a:ext uri="{FF2B5EF4-FFF2-40B4-BE49-F238E27FC236}">
                  <a16:creationId xmlns:a16="http://schemas.microsoft.com/office/drawing/2014/main" id="{4AB0057E-B3A6-4026-9957-95F85AEE5C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5">
              <a:extLst>
                <a:ext uri="{FF2B5EF4-FFF2-40B4-BE49-F238E27FC236}">
                  <a16:creationId xmlns:a16="http://schemas.microsoft.com/office/drawing/2014/main" id="{3EE41E05-F297-4026-836E-28493C070B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6" name="Freeform 56">
              <a:extLst>
                <a:ext uri="{FF2B5EF4-FFF2-40B4-BE49-F238E27FC236}">
                  <a16:creationId xmlns:a16="http://schemas.microsoft.com/office/drawing/2014/main" id="{C92C5E3B-704D-4F3E-8093-7CA684C41D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7" name="Freeform 57">
              <a:extLst>
                <a:ext uri="{FF2B5EF4-FFF2-40B4-BE49-F238E27FC236}">
                  <a16:creationId xmlns:a16="http://schemas.microsoft.com/office/drawing/2014/main" id="{825CD6F0-AF7C-4FF4-97CB-67456D1D72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8" name="Freeform 58">
              <a:extLst>
                <a:ext uri="{FF2B5EF4-FFF2-40B4-BE49-F238E27FC236}">
                  <a16:creationId xmlns:a16="http://schemas.microsoft.com/office/drawing/2014/main" id="{C4DD64A4-C034-4789-BB5E-F569044A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B683E0DB-6F21-4C3E-8305-9450FD8D6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64912" y="0"/>
            <a:ext cx="674688" cy="6848476"/>
            <a:chOff x="11364912" y="0"/>
            <a:chExt cx="674688" cy="6848476"/>
          </a:xfrm>
          <a:gradFill flip="none" rotWithShape="1">
            <a:gsLst>
              <a:gs pos="0">
                <a:schemeClr val="tx2">
                  <a:alpha val="80000"/>
                </a:schemeClr>
              </a:gs>
              <a:gs pos="100000">
                <a:schemeClr val="bg2">
                  <a:lumMod val="60000"/>
                  <a:lumOff val="40000"/>
                  <a:alpha val="60000"/>
                </a:schemeClr>
              </a:gs>
            </a:gsLst>
            <a:lin ang="5400000" scaled="0"/>
            <a:tileRect/>
          </a:gradFill>
        </p:grpSpPr>
        <p:sp>
          <p:nvSpPr>
            <p:cNvPr id="71" name="Freeform 32">
              <a:extLst>
                <a:ext uri="{FF2B5EF4-FFF2-40B4-BE49-F238E27FC236}">
                  <a16:creationId xmlns:a16="http://schemas.microsoft.com/office/drawing/2014/main" id="{F0A05D6A-7B96-4CC8-AE3F-7FD9D8AD9B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83975" y="0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33">
              <a:extLst>
                <a:ext uri="{FF2B5EF4-FFF2-40B4-BE49-F238E27FC236}">
                  <a16:creationId xmlns:a16="http://schemas.microsoft.com/office/drawing/2014/main" id="{5D804E2E-555D-4400-AF17-C855839CB3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64912" y="474663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34">
              <a:extLst>
                <a:ext uri="{FF2B5EF4-FFF2-40B4-BE49-F238E27FC236}">
                  <a16:creationId xmlns:a16="http://schemas.microsoft.com/office/drawing/2014/main" id="{18D98775-8A76-44FB-B847-48847A7B51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1612" y="1539875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35">
              <a:extLst>
                <a:ext uri="{FF2B5EF4-FFF2-40B4-BE49-F238E27FC236}">
                  <a16:creationId xmlns:a16="http://schemas.microsoft.com/office/drawing/2014/main" id="{81718D4D-D78C-49F6-A8D0-9BFA8281AF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1600" y="569436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36">
              <a:extLst>
                <a:ext uri="{FF2B5EF4-FFF2-40B4-BE49-F238E27FC236}">
                  <a16:creationId xmlns:a16="http://schemas.microsoft.com/office/drawing/2014/main" id="{77635061-C105-40C2-B344-85AFF34850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72900" y="5551488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37">
              <a:extLst>
                <a:ext uri="{FF2B5EF4-FFF2-40B4-BE49-F238E27FC236}">
                  <a16:creationId xmlns:a16="http://schemas.microsoft.com/office/drawing/2014/main" id="{8AC7657B-8096-43B1-8064-66D26AD3EB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10987" y="4763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38">
              <a:extLst>
                <a:ext uri="{FF2B5EF4-FFF2-40B4-BE49-F238E27FC236}">
                  <a16:creationId xmlns:a16="http://schemas.microsoft.com/office/drawing/2014/main" id="{53E7728E-84D6-4409-8B01-362F9C83C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6375" y="4867275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39">
              <a:extLst>
                <a:ext uri="{FF2B5EF4-FFF2-40B4-BE49-F238E27FC236}">
                  <a16:creationId xmlns:a16="http://schemas.microsoft.com/office/drawing/2014/main" id="{4AC472D4-CE53-4329-A993-58B6E842D7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41112" y="5046663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40">
              <a:extLst>
                <a:ext uri="{FF2B5EF4-FFF2-40B4-BE49-F238E27FC236}">
                  <a16:creationId xmlns:a16="http://schemas.microsoft.com/office/drawing/2014/main" id="{26159CF8-0326-4216-A837-F6D30FE966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49100" y="64166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Rectangle 41">
              <a:extLst>
                <a:ext uri="{FF2B5EF4-FFF2-40B4-BE49-F238E27FC236}">
                  <a16:creationId xmlns:a16="http://schemas.microsoft.com/office/drawing/2014/main" id="{9BC6B81B-A802-4A4A-A808-00EB769852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39587" y="6596063"/>
              <a:ext cx="238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</p:grpSp>
    </p:spTree>
    <p:extLst>
      <p:ext uri="{BB962C8B-B14F-4D97-AF65-F5344CB8AC3E}">
        <p14:creationId xmlns:p14="http://schemas.microsoft.com/office/powerpoint/2010/main" val="3587215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967B8-D32A-1863-2E2C-2DE0C97773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341746"/>
            <a:ext cx="8791575" cy="905164"/>
          </a:xfrm>
        </p:spPr>
        <p:txBody>
          <a:bodyPr>
            <a:normAutofit/>
          </a:bodyPr>
          <a:lstStyle/>
          <a:p>
            <a:r>
              <a:rPr lang="en-US" dirty="0"/>
              <a:t>LIFE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7810A3-E6B8-478E-7F0E-49AC73A438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6424" y="1847272"/>
            <a:ext cx="8791575" cy="4202545"/>
          </a:xfrm>
        </p:spPr>
        <p:txBody>
          <a:bodyPr>
            <a:normAutofit/>
          </a:bodyPr>
          <a:lstStyle/>
          <a:p>
            <a:r>
              <a:rPr lang="en-US" sz="3200" cap="none" dirty="0"/>
              <a:t>Diocletian was born in December 244 AD </a:t>
            </a:r>
          </a:p>
          <a:p>
            <a:r>
              <a:rPr lang="en-US" sz="3200" cap="none" dirty="0"/>
              <a:t>In Salona(today Solin)and died in Salona 316 AD.</a:t>
            </a:r>
          </a:p>
          <a:p>
            <a:r>
              <a:rPr lang="en-US" sz="3200" cap="none" dirty="0"/>
              <a:t>His nickname is Jovius. He has got wife Prisca and 3 childrens:Maximilian,Galerius and Valeria.</a:t>
            </a:r>
            <a:endParaRPr lang="hr-HR" sz="3200" cap="none" dirty="0"/>
          </a:p>
        </p:txBody>
      </p:sp>
    </p:spTree>
    <p:extLst>
      <p:ext uri="{BB962C8B-B14F-4D97-AF65-F5344CB8AC3E}">
        <p14:creationId xmlns:p14="http://schemas.microsoft.com/office/powerpoint/2010/main" val="10549488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67DDB-27BC-E53C-B5E6-98B8C65104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881928"/>
          </a:xfrm>
        </p:spPr>
        <p:txBody>
          <a:bodyPr/>
          <a:lstStyle/>
          <a:p>
            <a:r>
              <a:rPr lang="en-US" dirty="0"/>
              <a:t>His look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EAA116-DE28-A46E-B01D-2ED466237E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6424" y="2601119"/>
            <a:ext cx="8791575" cy="3836626"/>
          </a:xfrm>
        </p:spPr>
        <p:txBody>
          <a:bodyPr>
            <a:normAutofit/>
          </a:bodyPr>
          <a:lstStyle/>
          <a:p>
            <a:r>
              <a:rPr lang="en-US" sz="3200" cap="none" dirty="0"/>
              <a:t>Based on sculptures. He was tall and thin, with large forehead,a short,strong nose, a hard mouth, and a determined chin.</a:t>
            </a:r>
          </a:p>
        </p:txBody>
      </p:sp>
    </p:spTree>
    <p:extLst>
      <p:ext uri="{BB962C8B-B14F-4D97-AF65-F5344CB8AC3E}">
        <p14:creationId xmlns:p14="http://schemas.microsoft.com/office/powerpoint/2010/main" val="16437587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9D4E7-FCAC-F097-DC05-7AF5C9324B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937346"/>
          </a:xfrm>
        </p:spPr>
        <p:txBody>
          <a:bodyPr/>
          <a:lstStyle/>
          <a:p>
            <a:r>
              <a:rPr lang="en-US" dirty="0"/>
              <a:t>Emperor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54BF1B-7DBE-401F-0E1A-B7988490D9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6423" y="2281382"/>
            <a:ext cx="8791575" cy="1507836"/>
          </a:xfrm>
        </p:spPr>
        <p:txBody>
          <a:bodyPr>
            <a:noAutofit/>
          </a:bodyPr>
          <a:lstStyle/>
          <a:p>
            <a:r>
              <a:rPr lang="en-US" sz="2800" b="1" i="1" cap="none" dirty="0">
                <a:solidFill>
                  <a:schemeClr val="accent2">
                    <a:lumMod val="60000"/>
                    <a:lumOff val="40000"/>
                  </a:schemeClr>
                </a:solidFill>
                <a:latin typeface="Libre Baskerville" panose="020F0502020204030204" pitchFamily="2" charset="0"/>
              </a:rPr>
              <a:t>Diocletian</a:t>
            </a:r>
            <a:r>
              <a:rPr lang="en-US" sz="2800" cap="none" dirty="0">
                <a:solidFill>
                  <a:schemeClr val="accent2">
                    <a:lumMod val="60000"/>
                    <a:lumOff val="40000"/>
                  </a:schemeClr>
                </a:solidFill>
                <a:latin typeface="Libre Baskerville" panose="020F0502020204030204" pitchFamily="2" charset="0"/>
              </a:rPr>
              <a:t> was </a:t>
            </a:r>
            <a:r>
              <a:rPr lang="en-US" sz="2800" b="1" cap="none" dirty="0">
                <a:solidFill>
                  <a:schemeClr val="accent2">
                    <a:lumMod val="60000"/>
                    <a:lumOff val="40000"/>
                  </a:schemeClr>
                </a:solidFill>
                <a:latin typeface="Libre Baskerville" panose="020F0502020204030204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roman emperor</a:t>
            </a:r>
            <a:r>
              <a:rPr lang="en-US" sz="2800" cap="none" dirty="0">
                <a:solidFill>
                  <a:schemeClr val="accent2">
                    <a:lumMod val="60000"/>
                    <a:lumOff val="40000"/>
                  </a:schemeClr>
                </a:solidFill>
                <a:latin typeface="Libre Baskerville" panose="020F0502020204030204" pitchFamily="2" charset="0"/>
              </a:rPr>
              <a:t> from 284 to 305 AD. After the defeat and </a:t>
            </a:r>
            <a:r>
              <a:rPr lang="en-US" sz="2800" b="1" u="sng" cap="none" dirty="0">
                <a:solidFill>
                  <a:schemeClr val="accent2">
                    <a:lumMod val="60000"/>
                    <a:lumOff val="40000"/>
                  </a:schemeClr>
                </a:solidFill>
                <a:latin typeface="Libre Baskerville" panose="020F0502020204030204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death</a:t>
            </a:r>
            <a:r>
              <a:rPr lang="en-US" sz="2800" cap="none" dirty="0">
                <a:solidFill>
                  <a:schemeClr val="accent2">
                    <a:lumMod val="60000"/>
                    <a:lumOff val="40000"/>
                  </a:schemeClr>
                </a:solidFill>
                <a:latin typeface="Libre Baskerville" panose="020F0502020204030204" pitchFamily="2" charset="0"/>
              </a:rPr>
              <a:t> of the </a:t>
            </a:r>
            <a:r>
              <a:rPr lang="en-US" sz="2800" b="1" cap="none" dirty="0">
                <a:solidFill>
                  <a:schemeClr val="accent2">
                    <a:lumMod val="60000"/>
                    <a:lumOff val="40000"/>
                  </a:schemeClr>
                </a:solidFill>
                <a:latin typeface="Libre Baskerville" panose="020F0502020204030204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roman</a:t>
            </a:r>
            <a:r>
              <a:rPr lang="en-US" sz="2800" cap="none" dirty="0">
                <a:solidFill>
                  <a:schemeClr val="accent2">
                    <a:lumMod val="60000"/>
                    <a:lumOff val="40000"/>
                  </a:schemeClr>
                </a:solidFill>
                <a:latin typeface="Libre Baskerville" panose="020F0502020204030204" pitchFamily="2" charset="0"/>
              </a:rPr>
              <a:t> emperor </a:t>
            </a:r>
            <a:r>
              <a:rPr lang="en-US" sz="2800" b="1" cap="none" dirty="0" err="1">
                <a:solidFill>
                  <a:srgbClr val="22FFFF"/>
                </a:solidFill>
                <a:latin typeface="Libre Baskerville" panose="020F0502020204030204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philip</a:t>
            </a:r>
            <a:r>
              <a:rPr lang="en-US" sz="2800" b="1" cap="none" dirty="0">
                <a:solidFill>
                  <a:srgbClr val="22FFFF"/>
                </a:solidFill>
                <a:latin typeface="Libre Baskerville" panose="020F0502020204030204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the </a:t>
            </a:r>
            <a:r>
              <a:rPr lang="en-US" sz="2800" b="1" cap="none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Libre Baskerville" panose="020F0502020204030204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arab</a:t>
            </a:r>
            <a:r>
              <a:rPr lang="en-US" sz="2800" b="1" cap="none" dirty="0">
                <a:solidFill>
                  <a:schemeClr val="accent2">
                    <a:lumMod val="60000"/>
                    <a:lumOff val="40000"/>
                  </a:schemeClr>
                </a:solidFill>
                <a:latin typeface="Libre Baskerville" panose="020F0502020204030204" pitchFamily="2" charset="0"/>
              </a:rPr>
              <a:t>.</a:t>
            </a:r>
            <a:endParaRPr lang="hr-HR" sz="2800" cap="none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413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48000"/>
                <a:hueMod val="106000"/>
                <a:satMod val="140000"/>
                <a:lumMod val="42000"/>
              </a:schemeClr>
              <a:schemeClr val="bg2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2036FA0B-8531-4E70-913B-73EA89AA6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12192003" cy="6858001"/>
            <a:chOff x="0" y="-1"/>
            <a:chExt cx="12192003" cy="6858001"/>
          </a:xfrm>
        </p:grpSpPr>
        <p:sp useBgFill="1">
          <p:nvSpPr>
            <p:cNvPr id="21" name="Rectangle 20">
              <a:extLst>
                <a:ext uri="{FF2B5EF4-FFF2-40B4-BE49-F238E27FC236}">
                  <a16:creationId xmlns:a16="http://schemas.microsoft.com/office/drawing/2014/main" id="{8D576F79-BEC1-4962-82C1-AFDC879B18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-1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">
              <a:extLst>
                <a:ext uri="{FF2B5EF4-FFF2-40B4-BE49-F238E27FC236}">
                  <a16:creationId xmlns:a16="http://schemas.microsoft.com/office/drawing/2014/main" id="{0B7BFC84-96D4-453D-842D-63840A4243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 noChangeArrowheads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alphaModFix amt="30000"/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"/>
              <a:ext cx="12192003" cy="68580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:p14="http://schemas.microsoft.com/office/powerpoint/2010/main" xmlns:a16="http://schemas.microsoft.com/office/drawing/2014/main" xmlns="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6" name="Picture 5" descr="A close-up of a coin&#10;&#10;Description automatically generated">
            <a:extLst>
              <a:ext uri="{FF2B5EF4-FFF2-40B4-BE49-F238E27FC236}">
                <a16:creationId xmlns:a16="http://schemas.microsoft.com/office/drawing/2014/main" id="{7137DF9A-811C-ED8D-017A-855B69A080D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30000"/>
          </a:blip>
          <a:srcRect l="3795" r="2317"/>
          <a:stretch/>
        </p:blipFill>
        <p:spPr>
          <a:xfrm>
            <a:off x="3612" y="10"/>
            <a:ext cx="6090800" cy="6857990"/>
          </a:xfrm>
          <a:prstGeom prst="rect">
            <a:avLst/>
          </a:prstGeom>
        </p:spPr>
      </p:pic>
      <p:pic>
        <p:nvPicPr>
          <p:cNvPr id="5" name="Picture 4" descr="A close-up of a coin&#10;&#10;Description automatically generated">
            <a:extLst>
              <a:ext uri="{FF2B5EF4-FFF2-40B4-BE49-F238E27FC236}">
                <a16:creationId xmlns:a16="http://schemas.microsoft.com/office/drawing/2014/main" id="{1A1B10CB-8746-2637-77B8-6904FB92B17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alphaModFix amt="30000"/>
          </a:blip>
          <a:srcRect l="20735" r="12798" b="-1"/>
          <a:stretch/>
        </p:blipFill>
        <p:spPr>
          <a:xfrm>
            <a:off x="6101200" y="10"/>
            <a:ext cx="6090800" cy="6857990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BC3A025B-26B1-4A93-B293-EA251270E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5895" y="2235200"/>
            <a:ext cx="10982062" cy="2396067"/>
            <a:chOff x="605895" y="2235200"/>
            <a:chExt cx="10982062" cy="2396067"/>
          </a:xfrm>
        </p:grpSpPr>
        <p:sp>
          <p:nvSpPr>
            <p:cNvPr id="25" name="Round Diagonal Corner Rectangle 7">
              <a:extLst>
                <a:ext uri="{FF2B5EF4-FFF2-40B4-BE49-F238E27FC236}">
                  <a16:creationId xmlns:a16="http://schemas.microsoft.com/office/drawing/2014/main" id="{43EE233A-F162-43A8-8D1C-5456855CF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82333" y="2235200"/>
              <a:ext cx="7027334" cy="2396067"/>
            </a:xfrm>
            <a:prstGeom prst="round2DiagRect">
              <a:avLst>
                <a:gd name="adj1" fmla="val 9246"/>
                <a:gd name="adj2" fmla="val 0"/>
              </a:avLst>
            </a:prstGeom>
            <a:solidFill>
              <a:schemeClr val="bg1">
                <a:alpha val="80000"/>
              </a:schemeClr>
            </a:solidFill>
            <a:ln w="19050" cap="sq">
              <a:solidFill>
                <a:schemeClr val="tx2">
                  <a:alpha val="60000"/>
                </a:schemeClr>
              </a:solidFill>
              <a:miter lim="800000"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F29F11C7-14EC-436C-BBDC-A5CE3C7913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05895" y="2900097"/>
              <a:ext cx="10982062" cy="1211524"/>
              <a:chOff x="605895" y="2900097"/>
              <a:chExt cx="10982062" cy="1211524"/>
            </a:xfrm>
          </p:grpSpPr>
          <p:sp>
            <p:nvSpPr>
              <p:cNvPr id="27" name="Freeform 32">
                <a:extLst>
                  <a:ext uri="{FF2B5EF4-FFF2-40B4-BE49-F238E27FC236}">
                    <a16:creationId xmlns:a16="http://schemas.microsoft.com/office/drawing/2014/main" id="{F3AFD756-9DDA-4CEE-B33F-934BA22FAD4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9653587" y="3379784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28" name="Freeform 33">
                <a:extLst>
                  <a:ext uri="{FF2B5EF4-FFF2-40B4-BE49-F238E27FC236}">
                    <a16:creationId xmlns:a16="http://schemas.microsoft.com/office/drawing/2014/main" id="{E0C0281D-947C-4D74-8CFB-684221F54B1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10078244" y="3310728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29" name="Freeform 34">
                <a:extLst>
                  <a:ext uri="{FF2B5EF4-FFF2-40B4-BE49-F238E27FC236}">
                    <a16:creationId xmlns:a16="http://schemas.microsoft.com/office/drawing/2014/main" id="{F4E718ED-B398-41CE-AA88-B006FBE74F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11146631" y="3574253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30" name="Freeform 37">
                <a:extLst>
                  <a:ext uri="{FF2B5EF4-FFF2-40B4-BE49-F238E27FC236}">
                    <a16:creationId xmlns:a16="http://schemas.microsoft.com/office/drawing/2014/main" id="{1DD0BCC9-D985-4A04-8A12-2B39FF29B4D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10230644" y="3034502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31" name="Freeform 35">
                <a:extLst>
                  <a:ext uri="{FF2B5EF4-FFF2-40B4-BE49-F238E27FC236}">
                    <a16:creationId xmlns:a16="http://schemas.microsoft.com/office/drawing/2014/main" id="{C8C8626A-C8FD-4780-A34A-FA7809B073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0034587" y="256275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32" name="Freeform 36">
                <a:extLst>
                  <a:ext uri="{FF2B5EF4-FFF2-40B4-BE49-F238E27FC236}">
                    <a16:creationId xmlns:a16="http://schemas.microsoft.com/office/drawing/2014/main" id="{E4416395-CAD0-4F1A-BBA5-1C5E6DBABC4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0747375" y="3232679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33" name="Freeform 38">
                <a:extLst>
                  <a:ext uri="{FF2B5EF4-FFF2-40B4-BE49-F238E27FC236}">
                    <a16:creationId xmlns:a16="http://schemas.microsoft.com/office/drawing/2014/main" id="{4F4E5B94-0E4D-4827-A4DA-D4F9384305D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1399044" y="3095360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34" name="Freeform 39">
                <a:extLst>
                  <a:ext uri="{FF2B5EF4-FFF2-40B4-BE49-F238E27FC236}">
                    <a16:creationId xmlns:a16="http://schemas.microsoft.com/office/drawing/2014/main" id="{2F490E29-E8EE-4113-91EE-DEF50024E39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0353675" y="2153178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35" name="Freeform 40">
                <a:extLst>
                  <a:ext uri="{FF2B5EF4-FFF2-40B4-BE49-F238E27FC236}">
                    <a16:creationId xmlns:a16="http://schemas.microsoft.com/office/drawing/2014/main" id="{40C8643D-D4BD-4573-B930-A0EEF3CF6E7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9848850" y="330887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36" name="Rectangle 41">
                <a:extLst>
                  <a:ext uri="{FF2B5EF4-FFF2-40B4-BE49-F238E27FC236}">
                    <a16:creationId xmlns:a16="http://schemas.microsoft.com/office/drawing/2014/main" id="{DADEA2FC-0644-4B9D-AEB7-DA06E4C9FA5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9721056" y="3284272"/>
                <a:ext cx="23813" cy="252413"/>
              </a:xfrm>
              <a:prstGeom prst="rect">
                <a:avLst/>
              </a:pr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37" name="Freeform 32">
                <a:extLst>
                  <a:ext uri="{FF2B5EF4-FFF2-40B4-BE49-F238E27FC236}">
                    <a16:creationId xmlns:a16="http://schemas.microsoft.com/office/drawing/2014/main" id="{49ABA940-1B83-4F00-84A6-6FDFCAD15C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2122751" y="3532184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38" name="Freeform 33">
                <a:extLst>
                  <a:ext uri="{FF2B5EF4-FFF2-40B4-BE49-F238E27FC236}">
                    <a16:creationId xmlns:a16="http://schemas.microsoft.com/office/drawing/2014/main" id="{0BEE9EDE-65B6-41D1-BF08-495E3140DE8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1958445" y="3463128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39" name="Freeform 34">
                <a:extLst>
                  <a:ext uri="{FF2B5EF4-FFF2-40B4-BE49-F238E27FC236}">
                    <a16:creationId xmlns:a16="http://schemas.microsoft.com/office/drawing/2014/main" id="{E46E8542-2A51-44E1-AFDB-B6274A36FC3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858308" y="3726653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40" name="Freeform 37">
                <a:extLst>
                  <a:ext uri="{FF2B5EF4-FFF2-40B4-BE49-F238E27FC236}">
                    <a16:creationId xmlns:a16="http://schemas.microsoft.com/office/drawing/2014/main" id="{7DDC95EB-F594-45B5-83B8-35FC8320873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1658407" y="3186902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41" name="Freeform 35">
                <a:extLst>
                  <a:ext uri="{FF2B5EF4-FFF2-40B4-BE49-F238E27FC236}">
                    <a16:creationId xmlns:a16="http://schemas.microsoft.com/office/drawing/2014/main" id="{59327D1C-BC79-4E96-8736-50180D06B35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1860814" y="271515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42" name="Freeform 36">
                <a:extLst>
                  <a:ext uri="{FF2B5EF4-FFF2-40B4-BE49-F238E27FC236}">
                    <a16:creationId xmlns:a16="http://schemas.microsoft.com/office/drawing/2014/main" id="{E1215451-A482-4A38-BDB8-253608A9ED9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1289314" y="3385079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43" name="Freeform 38">
                <a:extLst>
                  <a:ext uri="{FF2B5EF4-FFF2-40B4-BE49-F238E27FC236}">
                    <a16:creationId xmlns:a16="http://schemas.microsoft.com/office/drawing/2014/main" id="{049417E3-8FB6-4AB9-9D12-49F19DCDB2F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605895" y="3247760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44" name="Freeform 39">
                <a:extLst>
                  <a:ext uri="{FF2B5EF4-FFF2-40B4-BE49-F238E27FC236}">
                    <a16:creationId xmlns:a16="http://schemas.microsoft.com/office/drawing/2014/main" id="{B1E8C060-8FF9-43EC-BFC2-6B4707A03DE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1532202" y="2305578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45" name="Freeform 40">
                <a:extLst>
                  <a:ext uri="{FF2B5EF4-FFF2-40B4-BE49-F238E27FC236}">
                    <a16:creationId xmlns:a16="http://schemas.microsoft.com/office/drawing/2014/main" id="{53926AA8-C544-4941-82F1-70598C01B8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2154501" y="346127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  <p:sp>
            <p:nvSpPr>
              <p:cNvPr id="46" name="Rectangle 41">
                <a:extLst>
                  <a:ext uri="{FF2B5EF4-FFF2-40B4-BE49-F238E27FC236}">
                    <a16:creationId xmlns:a16="http://schemas.microsoft.com/office/drawing/2014/main" id="{827A6A50-D928-4E25-8D60-AA8D8C263A5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2448983" y="3436672"/>
                <a:ext cx="23813" cy="252413"/>
              </a:xfrm>
              <a:prstGeom prst="rect">
                <a:avLst/>
              </a:pr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60CF8CD-2A1C-9FAA-470F-F5BAA7DFAE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7000" y="2328334"/>
            <a:ext cx="6858000" cy="1367896"/>
          </a:xfrm>
        </p:spPr>
        <p:txBody>
          <a:bodyPr>
            <a:normAutofit/>
          </a:bodyPr>
          <a:lstStyle/>
          <a:p>
            <a:pPr algn="ctr"/>
            <a:r>
              <a:rPr lang="en-US" sz="4400"/>
              <a:t>HE WAS ON GOLD COIN TO.</a:t>
            </a:r>
            <a:endParaRPr lang="hr-HR" sz="44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C2A7FB-1C6F-AC25-34AF-6DE443AC6E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1" y="3602038"/>
            <a:ext cx="6857999" cy="953029"/>
          </a:xfrm>
        </p:spPr>
        <p:txBody>
          <a:bodyPr>
            <a:normAutofit/>
          </a:bodyPr>
          <a:lstStyle/>
          <a:p>
            <a:pPr algn="ctr"/>
            <a:r>
              <a:rPr lang="en-US"/>
              <a:t>Because of his sick,he unfortunately  died at age 71.</a:t>
            </a:r>
            <a:endParaRPr lang="hr-HR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5C8D1BF-C95C-442D-A14C-497EB00F9D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3354" y="-464"/>
            <a:ext cx="2646" cy="2235664"/>
          </a:xfrm>
          <a:prstGeom prst="line">
            <a:avLst/>
          </a:prstGeom>
          <a:solidFill>
            <a:schemeClr val="tx2">
              <a:alpha val="60000"/>
            </a:schemeClr>
          </a:solidFill>
          <a:ln w="19050">
            <a:solidFill>
              <a:schemeClr val="tx2">
                <a:alpha val="60000"/>
              </a:schemeClr>
            </a:solidFill>
          </a:ln>
          <a:effectLst/>
        </p:spPr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CC476DE9-7CED-49EA-A958-5F647B101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89914" y="4626783"/>
            <a:ext cx="2646" cy="2235664"/>
          </a:xfrm>
          <a:prstGeom prst="line">
            <a:avLst/>
          </a:prstGeom>
          <a:solidFill>
            <a:schemeClr val="tx2">
              <a:alpha val="60000"/>
            </a:schemeClr>
          </a:solidFill>
          <a:ln w="19050">
            <a:solidFill>
              <a:schemeClr val="tx2">
                <a:alpha val="60000"/>
              </a:schemeClr>
            </a:solidFill>
          </a:ln>
          <a:effectLst/>
        </p:spPr>
      </p:cxnSp>
    </p:spTree>
    <p:extLst>
      <p:ext uri="{BB962C8B-B14F-4D97-AF65-F5344CB8AC3E}">
        <p14:creationId xmlns:p14="http://schemas.microsoft.com/office/powerpoint/2010/main" val="2611223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D4774-22AE-9339-82F0-EE6C4D57E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0" lang="en-US" sz="4900" b="0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j-ea"/>
                <a:cs typeface="+mj-cs"/>
              </a:rPr>
              <a:t>By:</a:t>
            </a:r>
            <a:br>
              <a:rPr kumimoji="0" lang="en-US" sz="4900" b="0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j-ea"/>
                <a:cs typeface="+mj-cs"/>
              </a:rPr>
            </a:br>
            <a:r>
              <a:rPr kumimoji="0" lang="en-US" sz="4900" b="0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j-ea"/>
                <a:cs typeface="+mj-cs"/>
              </a:rPr>
              <a:t>rita blažek 5.a</a:t>
            </a:r>
            <a:br>
              <a:rPr kumimoji="0" lang="en-US" sz="4900" b="0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j-ea"/>
                <a:cs typeface="+mj-cs"/>
              </a:rPr>
            </a:br>
            <a:r>
              <a:rPr kumimoji="0" lang="en-US" sz="4900" b="0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j-ea"/>
                <a:cs typeface="+mj-cs"/>
              </a:rPr>
              <a:t>10.11.2023god</a:t>
            </a:r>
            <a:endParaRPr lang="hr-HR" dirty="0"/>
          </a:p>
        </p:txBody>
      </p:sp>
      <p:pic>
        <p:nvPicPr>
          <p:cNvPr id="5" name="Content Placeholder 4" descr="A hand with a peace sign&#10;&#10;Description automatically generated">
            <a:extLst>
              <a:ext uri="{FF2B5EF4-FFF2-40B4-BE49-F238E27FC236}">
                <a16:creationId xmlns:a16="http://schemas.microsoft.com/office/drawing/2014/main" id="{2E41577E-7899-7623-E250-A63C843235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8071" y="2315817"/>
            <a:ext cx="7401390" cy="4214192"/>
          </a:xfrm>
        </p:spPr>
      </p:pic>
    </p:spTree>
    <p:extLst>
      <p:ext uri="{BB962C8B-B14F-4D97-AF65-F5344CB8AC3E}">
        <p14:creationId xmlns:p14="http://schemas.microsoft.com/office/powerpoint/2010/main" val="32684744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111</TotalTime>
  <Words>137</Words>
  <Application>Microsoft Office PowerPoint</Application>
  <PresentationFormat>Široki zaslon</PresentationFormat>
  <Paragraphs>13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7" baseType="lpstr">
      <vt:lpstr>Circuit</vt:lpstr>
      <vt:lpstr>DIOCLETIAN</vt:lpstr>
      <vt:lpstr>LIFE</vt:lpstr>
      <vt:lpstr>His look</vt:lpstr>
      <vt:lpstr>Emperor</vt:lpstr>
      <vt:lpstr>HE WAS ON GOLD COIN TO.</vt:lpstr>
      <vt:lpstr>By: rita blažek 5.a 10.11.2023god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DIOCLETIAN</dc:title>
  <dc:creator>Igor Blazek</dc:creator>
  <cp:lastModifiedBy>Nepoznati korisnik</cp:lastModifiedBy>
  <cp:revision>3</cp:revision>
  <dcterms:created xsi:type="dcterms:W3CDTF">2023-11-10T19:12:18Z</dcterms:created>
  <dcterms:modified xsi:type="dcterms:W3CDTF">2023-11-14T17:07:27Z</dcterms:modified>
</cp:coreProperties>
</file>